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58" r:id="rId5"/>
    <p:sldId id="261" r:id="rId6"/>
    <p:sldId id="264" r:id="rId7"/>
    <p:sldId id="262" r:id="rId8"/>
    <p:sldId id="265" r:id="rId9"/>
    <p:sldId id="266" r:id="rId10"/>
    <p:sldId id="267" r:id="rId11"/>
    <p:sldId id="269" r:id="rId12"/>
    <p:sldId id="270" r:id="rId13"/>
    <p:sldId id="273" r:id="rId14"/>
    <p:sldId id="274" r:id="rId15"/>
    <p:sldId id="275" r:id="rId16"/>
    <p:sldId id="271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7BE1AD4-FBBD-4CC4-9ECD-BBA6A244465E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9D1DA0-C2BE-4B41-AE9B-E4B948731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7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1DA0-C2BE-4B41-AE9B-E4B9487317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53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1DA0-C2BE-4B41-AE9B-E4B9487317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89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1DA0-C2BE-4B41-AE9B-E4B9487317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89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1DA0-C2BE-4B41-AE9B-E4B9487317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53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1DA0-C2BE-4B41-AE9B-E4B9487317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53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1DA0-C2BE-4B41-AE9B-E4B9487317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53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1DA0-C2BE-4B41-AE9B-E4B9487317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53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1DA0-C2BE-4B41-AE9B-E4B9487317F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53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1DA0-C2BE-4B41-AE9B-E4B9487317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25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1DA0-C2BE-4B41-AE9B-E4B9487317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25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1DA0-C2BE-4B41-AE9B-E4B9487317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89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1DA0-C2BE-4B41-AE9B-E4B9487317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89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1DA0-C2BE-4B41-AE9B-E4B9487317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53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1DA0-C2BE-4B41-AE9B-E4B9487317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89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1DA0-C2BE-4B41-AE9B-E4B9487317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89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1DA0-C2BE-4B41-AE9B-E4B9487317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89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54E9-1858-441D-B2C6-B72FDF463D50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3D98-8B85-445A-BEEC-7154A9FEE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3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54E9-1858-441D-B2C6-B72FDF463D50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3D98-8B85-445A-BEEC-7154A9FEE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0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54E9-1858-441D-B2C6-B72FDF463D50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3D98-8B85-445A-BEEC-7154A9FEE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5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54E9-1858-441D-B2C6-B72FDF463D50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3D98-8B85-445A-BEEC-7154A9FEE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34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54E9-1858-441D-B2C6-B72FDF463D50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3D98-8B85-445A-BEEC-7154A9FEE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2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54E9-1858-441D-B2C6-B72FDF463D50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3D98-8B85-445A-BEEC-7154A9FEE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7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54E9-1858-441D-B2C6-B72FDF463D50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3D98-8B85-445A-BEEC-7154A9FEE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0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54E9-1858-441D-B2C6-B72FDF463D50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3D98-8B85-445A-BEEC-7154A9FEE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95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54E9-1858-441D-B2C6-B72FDF463D50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3D98-8B85-445A-BEEC-7154A9FEE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9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54E9-1858-441D-B2C6-B72FDF463D50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3D98-8B85-445A-BEEC-7154A9FEE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3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54E9-1858-441D-B2C6-B72FDF463D50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3D98-8B85-445A-BEEC-7154A9FEE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62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954E9-1858-441D-B2C6-B72FDF463D50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33D98-8B85-445A-BEEC-7154A9FEE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0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cook@masshist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hyperlink" Target="mailto:MAHistoryDay@aol.com" TargetMode="External"/><Relationship Id="rId4" Type="http://schemas.openxmlformats.org/officeDocument/2006/relationships/hyperlink" Target="mailto:acronin@masshist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Baskerville Old Face" pitchFamily="18" charset="0"/>
              </a:rPr>
              <a:t>National History Day &amp; </a:t>
            </a:r>
            <a:br>
              <a:rPr lang="en-US" dirty="0" smtClean="0">
                <a:solidFill>
                  <a:schemeClr val="tx2"/>
                </a:solidFill>
                <a:latin typeface="Baskerville Old Face" pitchFamily="18" charset="0"/>
              </a:rPr>
            </a:br>
            <a:r>
              <a:rPr lang="en-US" dirty="0" smtClean="0">
                <a:solidFill>
                  <a:schemeClr val="tx2"/>
                </a:solidFill>
                <a:latin typeface="Baskerville Old Face" pitchFamily="18" charset="0"/>
              </a:rPr>
              <a:t>the Archives</a:t>
            </a:r>
            <a:endParaRPr lang="en-US" dirty="0">
              <a:solidFill>
                <a:schemeClr val="tx2"/>
              </a:solidFill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Kathleen Barker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Andrea Cronin</a:t>
            </a:r>
          </a:p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Kerin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 Shea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2578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New England Archivists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Spring Meeting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22 March 2014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Portsmouth, NH</a:t>
            </a:r>
            <a:endParaRPr lang="en-US" dirty="0">
              <a:solidFill>
                <a:schemeClr val="bg1">
                  <a:lumMod val="50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04800"/>
            <a:ext cx="13620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Baskerville Old Face" pitchFamily="18" charset="0"/>
              </a:rPr>
              <a:t>NHD @ MHS</a:t>
            </a:r>
            <a:endParaRPr lang="en-US" dirty="0">
              <a:solidFill>
                <a:schemeClr val="tx2"/>
              </a:solidFill>
              <a:latin typeface="Baskerville Old Fac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29" y="1600200"/>
            <a:ext cx="4292871" cy="378229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743200"/>
            <a:ext cx="4995031" cy="365290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0081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Baskerville Old Face" pitchFamily="18" charset="0"/>
              </a:rPr>
              <a:t>NHD @ MHS</a:t>
            </a:r>
            <a:endParaRPr lang="en-US" dirty="0">
              <a:solidFill>
                <a:schemeClr val="tx2"/>
              </a:solidFill>
              <a:latin typeface="Baskerville Old Face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6362700" cy="4909884"/>
          </a:xfrm>
          <a:prstGeom prst="rect">
            <a:avLst/>
          </a:prstGeom>
          <a:ln w="9525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83651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Baskerville Old Face" pitchFamily="18" charset="0"/>
              </a:rPr>
              <a:t>History Day Projects by Massachusetts Students</a:t>
            </a:r>
            <a:endParaRPr lang="en-US" dirty="0">
              <a:solidFill>
                <a:schemeClr val="tx2"/>
              </a:solidFill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6858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Kerin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 Shea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52578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New England Archivists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Spring Meeting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22 March 2014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Portsmouth, NH</a:t>
            </a:r>
            <a:endParaRPr lang="en-US" dirty="0">
              <a:solidFill>
                <a:schemeClr val="bg1">
                  <a:lumMod val="50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04800"/>
            <a:ext cx="13620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2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3394076"/>
            <a:ext cx="2355056" cy="31400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27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  <a:latin typeface="Baskerville Old Face" pitchFamily="18" charset="0"/>
              </a:rPr>
              <a:t>Unalienable Rights: </a:t>
            </a:r>
            <a:r>
              <a:rPr lang="en-US" dirty="0" smtClean="0">
                <a:solidFill>
                  <a:schemeClr val="tx2"/>
                </a:solidFill>
                <a:latin typeface="Baskerville Old Face" pitchFamily="18" charset="0"/>
              </a:rPr>
              <a:t/>
            </a:r>
            <a:br>
              <a:rPr lang="en-US" dirty="0" smtClean="0">
                <a:solidFill>
                  <a:schemeClr val="tx2"/>
                </a:solidFill>
                <a:latin typeface="Baskerville Old Face" pitchFamily="18" charset="0"/>
              </a:rPr>
            </a:br>
            <a:r>
              <a:rPr lang="en-US" sz="3600" dirty="0" smtClean="0">
                <a:solidFill>
                  <a:schemeClr val="tx2"/>
                </a:solidFill>
                <a:latin typeface="Baskerville Old Face" pitchFamily="18" charset="0"/>
              </a:rPr>
              <a:t>The </a:t>
            </a:r>
            <a:r>
              <a:rPr lang="en-US" sz="3600" dirty="0">
                <a:solidFill>
                  <a:schemeClr val="tx2"/>
                </a:solidFill>
                <a:latin typeface="Baskerville Old Face" pitchFamily="18" charset="0"/>
              </a:rPr>
              <a:t>Massachusetts Body of Liberties of 1641</a:t>
            </a:r>
            <a:br>
              <a:rPr lang="en-US" sz="3600" dirty="0">
                <a:solidFill>
                  <a:schemeClr val="tx2"/>
                </a:solidFill>
                <a:latin typeface="Baskerville Old Face" pitchFamily="18" charset="0"/>
              </a:rPr>
            </a:br>
            <a:r>
              <a:rPr lang="en-US" sz="3600" dirty="0" smtClean="0">
                <a:solidFill>
                  <a:schemeClr val="tx2"/>
                </a:solidFill>
                <a:latin typeface="Baskerville Old Face" pitchFamily="18" charset="0"/>
              </a:rPr>
              <a:t>Senior </a:t>
            </a:r>
            <a:r>
              <a:rPr lang="en-US" sz="3600" dirty="0">
                <a:solidFill>
                  <a:schemeClr val="tx2"/>
                </a:solidFill>
                <a:latin typeface="Baskerville Old Face" pitchFamily="18" charset="0"/>
              </a:rPr>
              <a:t>Historical Paper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4800600" cy="1524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Zack Armand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St. John’s Prep, 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Danvers, Mass.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52578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New England Archivists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Spring Meeting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22 March 2014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Portsmouth, NH</a:t>
            </a:r>
            <a:endParaRPr lang="en-US" dirty="0">
              <a:solidFill>
                <a:schemeClr val="bg1">
                  <a:lumMod val="50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04800"/>
            <a:ext cx="13620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6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20034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Baskerville Old Face" pitchFamily="18" charset="0"/>
              </a:rPr>
              <a:t>Essex County Abolitionists</a:t>
            </a:r>
            <a:br>
              <a:rPr lang="en-US" dirty="0">
                <a:solidFill>
                  <a:schemeClr val="tx2"/>
                </a:solidFill>
                <a:latin typeface="Baskerville Old Face" pitchFamily="18" charset="0"/>
              </a:rPr>
            </a:br>
            <a:r>
              <a:rPr lang="en-US" sz="3200" dirty="0" smtClean="0">
                <a:solidFill>
                  <a:schemeClr val="tx2"/>
                </a:solidFill>
                <a:latin typeface="Baskerville Old Face" pitchFamily="18" charset="0"/>
              </a:rPr>
              <a:t>Senior </a:t>
            </a:r>
            <a:r>
              <a:rPr lang="en-US" sz="3200" dirty="0">
                <a:solidFill>
                  <a:schemeClr val="tx2"/>
                </a:solidFill>
                <a:latin typeface="Baskerville Old Face" pitchFamily="18" charset="0"/>
              </a:rPr>
              <a:t>Group Documentary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37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Josh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Raposa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, Madison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Hofmeester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, and Matthew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Maderia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/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St. John’s Prep, Danvers, Mass.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52578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New England Archivists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Spring Meeting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22 March 2014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Portsmouth, NH</a:t>
            </a:r>
            <a:endParaRPr lang="en-US" dirty="0">
              <a:solidFill>
                <a:schemeClr val="bg1">
                  <a:lumMod val="50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04800"/>
            <a:ext cx="13620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6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/>
          <a:p>
            <a:r>
              <a:rPr lang="en-US" i="1" dirty="0">
                <a:solidFill>
                  <a:schemeClr val="tx2"/>
                </a:solidFill>
                <a:latin typeface="Baskerville Old Face" pitchFamily="18" charset="0"/>
              </a:rPr>
              <a:t>Tinker v Des </a:t>
            </a:r>
            <a:r>
              <a:rPr lang="en-US" i="1" dirty="0" smtClean="0">
                <a:solidFill>
                  <a:schemeClr val="tx2"/>
                </a:solidFill>
                <a:latin typeface="Baskerville Old Face" pitchFamily="18" charset="0"/>
              </a:rPr>
              <a:t>Moines</a:t>
            </a:r>
            <a:br>
              <a:rPr lang="en-US" i="1" dirty="0" smtClean="0">
                <a:solidFill>
                  <a:schemeClr val="tx2"/>
                </a:solidFill>
                <a:latin typeface="Baskerville Old Face" pitchFamily="18" charset="0"/>
              </a:rPr>
            </a:br>
            <a:r>
              <a:rPr lang="en-US" sz="3200" dirty="0" smtClean="0">
                <a:solidFill>
                  <a:schemeClr val="tx2"/>
                </a:solidFill>
                <a:latin typeface="Baskerville Old Face" pitchFamily="18" charset="0"/>
              </a:rPr>
              <a:t>Senior Group Performance</a:t>
            </a:r>
            <a:endParaRPr lang="en-US" sz="3200" i="1" dirty="0">
              <a:solidFill>
                <a:schemeClr val="tx2"/>
              </a:solidFill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21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Sarah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Herlihy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, Jessica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Herlihy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, Hannah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Farnham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, Annie Tuttle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Hamilton-Wenham Regional High School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52578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New England Archivists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Spring Meeting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22 March 2014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Portsmouth, NH</a:t>
            </a:r>
            <a:endParaRPr lang="en-US" dirty="0">
              <a:solidFill>
                <a:schemeClr val="bg1">
                  <a:lumMod val="50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04800"/>
            <a:ext cx="13620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0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57200"/>
            <a:ext cx="31242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Baskerville Old Face" pitchFamily="18" charset="0"/>
              </a:rPr>
              <a:t>Q &amp; A</a:t>
            </a:r>
            <a:endParaRPr lang="en-US" dirty="0">
              <a:solidFill>
                <a:schemeClr val="tx2"/>
              </a:solidFill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057400"/>
            <a:ext cx="6400800" cy="2971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Kathleen Barker</a:t>
            </a:r>
            <a:b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</a:b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  <a:hlinkClick r:id="rId3"/>
              </a:rPr>
              <a:t>kbarker@masshist.org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  <a:latin typeface="Baskerville Old Face" pitchFamily="18" charset="0"/>
            </a:endParaRP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Andrea Cronin</a:t>
            </a:r>
            <a:b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</a:b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  <a:hlinkClick r:id="rId4"/>
              </a:rPr>
              <a:t>acronin@masshist.org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  <a:latin typeface="Baskerville Old Face" pitchFamily="18" charset="0"/>
            </a:endParaRPr>
          </a:p>
          <a:p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Kerin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 Shea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/>
            </a:r>
            <a:br>
              <a:rPr lang="en-US" sz="2800" dirty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</a:b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  <a:hlinkClick r:id="rId5"/>
              </a:rPr>
              <a:t>MAHistoryDay@aol.com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52578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New England Archivists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Spring Meeting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22 March 2014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Portsmouth, NH</a:t>
            </a:r>
            <a:endParaRPr lang="en-US" dirty="0">
              <a:solidFill>
                <a:schemeClr val="bg1">
                  <a:lumMod val="50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04800"/>
            <a:ext cx="13620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7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Baskerville Old Face" pitchFamily="18" charset="0"/>
              </a:rPr>
              <a:t>Who Are We?</a:t>
            </a:r>
            <a:endParaRPr lang="en-US" dirty="0">
              <a:solidFill>
                <a:schemeClr val="tx2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Baskerville Old Face" pitchFamily="18" charset="0"/>
              </a:rPr>
              <a:t>Kathleen Barker (MHS)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Baskerville Old Face" pitchFamily="18" charset="0"/>
              </a:rPr>
              <a:t>Assistant Director of Education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Baskerville Old Face" pitchFamily="18" charset="0"/>
              </a:rPr>
              <a:t>MHD Board Member</a:t>
            </a:r>
          </a:p>
          <a:p>
            <a:r>
              <a:rPr lang="en-US" dirty="0" smtClean="0">
                <a:latin typeface="Baskerville Old Face" pitchFamily="18" charset="0"/>
              </a:rPr>
              <a:t>Andrea Cronin (MHS)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Baskerville Old Face" pitchFamily="18" charset="0"/>
              </a:rPr>
              <a:t>Assistant Reference Librarian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Baskerville Old Face" pitchFamily="18" charset="0"/>
              </a:rPr>
              <a:t>Library liaison for National History Day researchers</a:t>
            </a:r>
          </a:p>
          <a:p>
            <a:r>
              <a:rPr lang="en-US" dirty="0" err="1" smtClean="0">
                <a:latin typeface="Baskerville Old Face" pitchFamily="18" charset="0"/>
              </a:rPr>
              <a:t>Kerin</a:t>
            </a:r>
            <a:r>
              <a:rPr lang="en-US" dirty="0" smtClean="0">
                <a:latin typeface="Baskerville Old Face" pitchFamily="18" charset="0"/>
              </a:rPr>
              <a:t> Shea (MHD)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Baskerville Old Face" pitchFamily="18" charset="0"/>
              </a:rPr>
              <a:t>Northeast District Coordinator</a:t>
            </a:r>
            <a:endParaRPr lang="en-US" dirty="0" smtClean="0">
              <a:latin typeface="Baskerville Old Face" pitchFamily="18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Baskerville Old Face" pitchFamily="18" charset="0"/>
              </a:rPr>
              <a:t>MHD Board Member</a:t>
            </a:r>
            <a:endParaRPr lang="en-US" dirty="0">
              <a:latin typeface="Baskerville Old Fac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818" y="5410200"/>
            <a:ext cx="13589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182" y="1524000"/>
            <a:ext cx="1255755" cy="1225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590800"/>
            <a:ext cx="1179690" cy="1179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297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Baskerville Old Face" pitchFamily="18" charset="0"/>
              </a:rPr>
              <a:t>What is National History Day?</a:t>
            </a:r>
            <a:endParaRPr lang="en-US" dirty="0">
              <a:solidFill>
                <a:schemeClr val="tx2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Baskerville Old Face" pitchFamily="18" charset="0"/>
              </a:rPr>
              <a:t>Annual, nation-wide competition for middle- and high-school students</a:t>
            </a:r>
          </a:p>
          <a:p>
            <a:r>
              <a:rPr lang="en-US" sz="2800" dirty="0" smtClean="0">
                <a:latin typeface="Baskerville Old Face" pitchFamily="18" charset="0"/>
              </a:rPr>
              <a:t>Teaches research skills, critical thinking, </a:t>
            </a:r>
            <a:r>
              <a:rPr lang="en-US" sz="2800" i="1" dirty="0" smtClean="0">
                <a:latin typeface="Baskerville Old Face" pitchFamily="18" charset="0"/>
              </a:rPr>
              <a:t>historical</a:t>
            </a:r>
            <a:r>
              <a:rPr lang="en-US" sz="2800" dirty="0" smtClean="0">
                <a:latin typeface="Baskerville Old Face" pitchFamily="18" charset="0"/>
              </a:rPr>
              <a:t> thinking, and communication skills</a:t>
            </a:r>
            <a:endParaRPr lang="en-US" sz="2800" dirty="0">
              <a:latin typeface="Baskerville Old Face" pitchFamily="18" charset="0"/>
            </a:endParaRPr>
          </a:p>
          <a:p>
            <a:r>
              <a:rPr lang="en-US" sz="2800" dirty="0" smtClean="0">
                <a:latin typeface="Baskerville Old Face" pitchFamily="18" charset="0"/>
              </a:rPr>
              <a:t>Projects connect to an annual theme</a:t>
            </a:r>
          </a:p>
          <a:p>
            <a:r>
              <a:rPr lang="en-US" sz="2800" dirty="0" smtClean="0">
                <a:latin typeface="Baskerville Old Face" pitchFamily="18" charset="0"/>
              </a:rPr>
              <a:t>Requires use of primary source materials</a:t>
            </a:r>
          </a:p>
          <a:p>
            <a:r>
              <a:rPr lang="en-US" sz="2800" dirty="0" smtClean="0">
                <a:latin typeface="Baskerville Old Face" pitchFamily="18" charset="0"/>
              </a:rPr>
              <a:t>Competition takes place in the spring at the local, state, and national levels</a:t>
            </a:r>
          </a:p>
          <a:p>
            <a:r>
              <a:rPr lang="en-US" sz="2800" dirty="0" smtClean="0">
                <a:latin typeface="Baskerville Old Face" pitchFamily="18" charset="0"/>
              </a:rPr>
              <a:t>Encourages teens to nerd out about history!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818" y="5410200"/>
            <a:ext cx="13589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50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Baskerville Old Face" pitchFamily="18" charset="0"/>
              </a:rPr>
              <a:t>The Process</a:t>
            </a:r>
            <a:endParaRPr lang="en-US" dirty="0">
              <a:solidFill>
                <a:schemeClr val="tx2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667000"/>
          </a:xfrm>
        </p:spPr>
        <p:txBody>
          <a:bodyPr/>
          <a:lstStyle/>
          <a:p>
            <a:r>
              <a:rPr lang="en-US" sz="2800" dirty="0" smtClean="0">
                <a:latin typeface="Baskerville Old Face" pitchFamily="18" charset="0"/>
              </a:rPr>
              <a:t>Theme announced</a:t>
            </a:r>
          </a:p>
          <a:p>
            <a:r>
              <a:rPr lang="en-US" sz="2800" dirty="0" smtClean="0">
                <a:latin typeface="Baskerville Old Face" pitchFamily="18" charset="0"/>
              </a:rPr>
              <a:t>Participants choose topic, begin research</a:t>
            </a:r>
          </a:p>
          <a:p>
            <a:r>
              <a:rPr lang="en-US" sz="2800" dirty="0" smtClean="0">
                <a:latin typeface="Baskerville Old Face" pitchFamily="18" charset="0"/>
              </a:rPr>
              <a:t>Participants form thesis, select presentation category</a:t>
            </a:r>
          </a:p>
          <a:p>
            <a:r>
              <a:rPr lang="en-US" sz="2800" dirty="0" smtClean="0">
                <a:latin typeface="Baskerville Old Face" pitchFamily="18" charset="0"/>
              </a:rPr>
              <a:t>Submitted projects judged, refined, judged again</a:t>
            </a:r>
          </a:p>
          <a:p>
            <a:r>
              <a:rPr lang="en-US" sz="2800" dirty="0" smtClean="0">
                <a:latin typeface="Baskerville Old Face" pitchFamily="18" charset="0"/>
              </a:rPr>
              <a:t>Winners &amp; awards</a:t>
            </a:r>
          </a:p>
          <a:p>
            <a:endParaRPr lang="en-US" dirty="0">
              <a:latin typeface="Baskerville Old Fac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47800"/>
            <a:ext cx="2667000" cy="2114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26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Baskerville Old Face" pitchFamily="18" charset="0"/>
              </a:rPr>
              <a:t>Why Should Archivists Care?</a:t>
            </a:r>
            <a:endParaRPr lang="en-US" dirty="0">
              <a:solidFill>
                <a:schemeClr val="tx2"/>
              </a:solidFill>
              <a:latin typeface="Baskerville Old Fac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" y="3505200"/>
            <a:ext cx="3352800" cy="2514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97893" y="6001434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Closed stacks,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Massachusetts  Historical Society</a:t>
            </a:r>
            <a:endParaRPr lang="en-US" dirty="0">
              <a:solidFill>
                <a:schemeClr val="bg1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78591"/>
            <a:ext cx="8305800" cy="20574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Baskerville Old Face" pitchFamily="18" charset="0"/>
              </a:rPr>
              <a:t>Students seek out our help</a:t>
            </a:r>
          </a:p>
          <a:p>
            <a:r>
              <a:rPr lang="en-US" sz="3000" dirty="0" smtClean="0">
                <a:latin typeface="Baskerville Old Face" pitchFamily="18" charset="0"/>
              </a:rPr>
              <a:t>NHD is an opportunity for outreach</a:t>
            </a:r>
          </a:p>
          <a:p>
            <a:r>
              <a:rPr lang="en-US" sz="3000" dirty="0" smtClean="0">
                <a:latin typeface="Baskerville Old Face" pitchFamily="18" charset="0"/>
              </a:rPr>
              <a:t>History Day is great fun – consider volunteering!</a:t>
            </a:r>
          </a:p>
        </p:txBody>
      </p:sp>
    </p:spTree>
    <p:extLst>
      <p:ext uri="{BB962C8B-B14F-4D97-AF65-F5344CB8AC3E}">
        <p14:creationId xmlns:p14="http://schemas.microsoft.com/office/powerpoint/2010/main" val="357839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Baskerville Old Face" pitchFamily="18" charset="0"/>
              </a:rPr>
              <a:t>Massachusetts Historical Society’s</a:t>
            </a:r>
            <a:br>
              <a:rPr lang="en-US" dirty="0" smtClean="0">
                <a:solidFill>
                  <a:schemeClr val="tx2"/>
                </a:solidFill>
                <a:latin typeface="Baskerville Old Face" pitchFamily="18" charset="0"/>
              </a:rPr>
            </a:br>
            <a:r>
              <a:rPr lang="en-US" dirty="0" smtClean="0">
                <a:solidFill>
                  <a:schemeClr val="tx2"/>
                </a:solidFill>
                <a:latin typeface="Baskerville Old Face" pitchFamily="18" charset="0"/>
              </a:rPr>
              <a:t>NHD Tips &amp; Tricks</a:t>
            </a:r>
            <a:endParaRPr lang="en-US" dirty="0">
              <a:solidFill>
                <a:schemeClr val="tx2"/>
              </a:solidFill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Andrea Cronin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52578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New England Archivists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Spring Meeting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22 March 2014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Portsmouth, NH</a:t>
            </a:r>
            <a:endParaRPr lang="en-US" dirty="0">
              <a:solidFill>
                <a:schemeClr val="bg1">
                  <a:lumMod val="50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04800"/>
            <a:ext cx="13620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2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Baskerville Old Face" pitchFamily="18" charset="0"/>
              </a:rPr>
              <a:t>Who are you, who </a:t>
            </a:r>
            <a:r>
              <a:rPr lang="en-US" dirty="0" err="1">
                <a:solidFill>
                  <a:schemeClr val="tx2"/>
                </a:solidFill>
                <a:latin typeface="Baskerville Old Face" pitchFamily="18" charset="0"/>
              </a:rPr>
              <a:t>who</a:t>
            </a:r>
            <a:r>
              <a:rPr lang="en-US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skerville Old Face" pitchFamily="18" charset="0"/>
              </a:rPr>
              <a:t>who</a:t>
            </a:r>
            <a:r>
              <a:rPr lang="en-US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skerville Old Face" pitchFamily="18" charset="0"/>
              </a:rPr>
              <a:t>who</a:t>
            </a:r>
            <a:r>
              <a:rPr lang="en-US" dirty="0">
                <a:solidFill>
                  <a:schemeClr val="tx2"/>
                </a:solidFill>
                <a:latin typeface="Baskerville Old Face" pitchFamily="18" charset="0"/>
              </a:rPr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524000"/>
            <a:ext cx="8076819" cy="2057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Baskerville Old Face" pitchFamily="18" charset="0"/>
              </a:rPr>
              <a:t>A simple but precise explanation of your institution’s purpose and services will go a long way in helping students understand how your institution can provides resources for their NHD projects.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573398"/>
            <a:ext cx="3927652" cy="25988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88794" y="5683028"/>
            <a:ext cx="3849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Massachusetts 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Historical Society (1899)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http://www.masshist.org/database/203</a:t>
            </a:r>
          </a:p>
        </p:txBody>
      </p:sp>
    </p:spTree>
    <p:extLst>
      <p:ext uri="{BB962C8B-B14F-4D97-AF65-F5344CB8AC3E}">
        <p14:creationId xmlns:p14="http://schemas.microsoft.com/office/powerpoint/2010/main" val="2625388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Baskerville Old Face" pitchFamily="18" charset="0"/>
              </a:rPr>
              <a:t>Help Students </a:t>
            </a:r>
            <a:r>
              <a:rPr lang="en-US" dirty="0">
                <a:solidFill>
                  <a:schemeClr val="tx2"/>
                </a:solidFill>
                <a:latin typeface="Baskerville Old Face" pitchFamily="18" charset="0"/>
              </a:rPr>
              <a:t>to Prepare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76818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latin typeface="Baskerville Old Face" pitchFamily="18" charset="0"/>
              </a:rPr>
              <a:t>Letting </a:t>
            </a:r>
            <a:r>
              <a:rPr lang="en-US" sz="3000" dirty="0">
                <a:latin typeface="Baskerville Old Face" pitchFamily="18" charset="0"/>
              </a:rPr>
              <a:t>students who wish to visit know your policies and procedures before they arrive will aid the research process. </a:t>
            </a:r>
            <a:endParaRPr lang="en-US" sz="3000" dirty="0">
              <a:solidFill>
                <a:schemeClr val="tx2"/>
              </a:solidFill>
              <a:latin typeface="Baskerville Old Fac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6006192"/>
            <a:ext cx="356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Reading Room, MHS (1984)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http://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www.masshist.org/database/199</a:t>
            </a:r>
            <a:endParaRPr lang="en-US" dirty="0">
              <a:solidFill>
                <a:schemeClr val="bg1">
                  <a:lumMod val="50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827374"/>
            <a:ext cx="4035299" cy="30396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 rot="737722">
            <a:off x="163218" y="3847692"/>
            <a:ext cx="4518938" cy="1599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Well-prepared students arrive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with purpose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and enthusiasm! </a:t>
            </a:r>
          </a:p>
        </p:txBody>
      </p:sp>
    </p:spTree>
    <p:extLst>
      <p:ext uri="{BB962C8B-B14F-4D97-AF65-F5344CB8AC3E}">
        <p14:creationId xmlns:p14="http://schemas.microsoft.com/office/powerpoint/2010/main" val="2969219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Baskerville Old Face" pitchFamily="18" charset="0"/>
              </a:rPr>
              <a:t>Know Your Neighbors!</a:t>
            </a:r>
            <a:endParaRPr lang="en-US" dirty="0">
              <a:solidFill>
                <a:schemeClr val="tx2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6638" y="1524000"/>
            <a:ext cx="5033580" cy="2057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dirty="0" smtClean="0">
                <a:latin typeface="Baskerville Old Face" pitchFamily="18" charset="0"/>
              </a:rPr>
              <a:t>The process of referral will help students understand historical research and how to locate information across institutions.</a:t>
            </a:r>
            <a:endParaRPr lang="en-US" sz="3000" dirty="0">
              <a:solidFill>
                <a:schemeClr val="tx2"/>
              </a:solidFill>
              <a:latin typeface="Baskerville Old Fac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629901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http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://bit.ly/1gYcgaQ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3809377"/>
            <a:ext cx="4038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C00000"/>
                </a:solidFill>
                <a:latin typeface="Baskerville Old Face" pitchFamily="18" charset="0"/>
              </a:rPr>
              <a:t>Bonus: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/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You’ll look like a superhero for finding more resources!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2890838" cy="19573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318561"/>
            <a:ext cx="2590800" cy="3165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43954" y="6299011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http://bit.ly/O2f9yM</a:t>
            </a:r>
          </a:p>
        </p:txBody>
      </p:sp>
    </p:spTree>
    <p:extLst>
      <p:ext uri="{BB962C8B-B14F-4D97-AF65-F5344CB8AC3E}">
        <p14:creationId xmlns:p14="http://schemas.microsoft.com/office/powerpoint/2010/main" val="19248003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436</Words>
  <Application>Microsoft Office PowerPoint</Application>
  <PresentationFormat>On-screen Show (4:3)</PresentationFormat>
  <Paragraphs>107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Baskerville Old Face</vt:lpstr>
      <vt:lpstr>Calibri</vt:lpstr>
      <vt:lpstr>Courier New</vt:lpstr>
      <vt:lpstr>Office Theme</vt:lpstr>
      <vt:lpstr>National History Day &amp;  the Archives</vt:lpstr>
      <vt:lpstr>Who Are We?</vt:lpstr>
      <vt:lpstr>What is National History Day?</vt:lpstr>
      <vt:lpstr>The Process</vt:lpstr>
      <vt:lpstr>Why Should Archivists Care?</vt:lpstr>
      <vt:lpstr>Massachusetts Historical Society’s NHD Tips &amp; Tricks</vt:lpstr>
      <vt:lpstr>Who are you, who who who who? </vt:lpstr>
      <vt:lpstr>Help Students to Prepare</vt:lpstr>
      <vt:lpstr>Know Your Neighbors!</vt:lpstr>
      <vt:lpstr>NHD @ MHS</vt:lpstr>
      <vt:lpstr>NHD @ MHS</vt:lpstr>
      <vt:lpstr>History Day Projects by Massachusetts Students</vt:lpstr>
      <vt:lpstr>Unalienable Rights:  The Massachusetts Body of Liberties of 1641 Senior Historical Paper</vt:lpstr>
      <vt:lpstr>Essex County Abolitionists Senior Group Documentary</vt:lpstr>
      <vt:lpstr>Tinker v Des Moines Senior Group Performance</vt:lpstr>
      <vt:lpstr>Q &amp; A</vt:lpstr>
    </vt:vector>
  </TitlesOfParts>
  <Company>Massachusetts Historical Society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History Day &amp;  the Archives</dc:title>
  <dc:creator>Anna J. Cook</dc:creator>
  <cp:lastModifiedBy>Andrea Cronin</cp:lastModifiedBy>
  <cp:revision>36</cp:revision>
  <cp:lastPrinted>2014-03-21T20:22:41Z</cp:lastPrinted>
  <dcterms:created xsi:type="dcterms:W3CDTF">2014-02-13T15:46:29Z</dcterms:created>
  <dcterms:modified xsi:type="dcterms:W3CDTF">2014-03-27T23:36:03Z</dcterms:modified>
</cp:coreProperties>
</file>